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5"/>
  </p:handoutMasterIdLst>
  <p:sldIdLst>
    <p:sldId id="256" r:id="rId2"/>
    <p:sldId id="257" r:id="rId3"/>
    <p:sldId id="258" r:id="rId4"/>
  </p:sldIdLst>
  <p:sldSz cx="7772400" cy="10058400"/>
  <p:notesSz cx="7010400" cy="92964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336" userDrawn="1">
          <p15:clr>
            <a:srgbClr val="A4A3A4"/>
          </p15:clr>
        </p15:guide>
        <p15:guide id="4" orient="horz" pos="4483" userDrawn="1">
          <p15:clr>
            <a:srgbClr val="A4A3A4"/>
          </p15:clr>
        </p15:guide>
        <p15:guide id="5" pos="2448" userDrawn="1">
          <p15:clr>
            <a:srgbClr val="A4A3A4"/>
          </p15:clr>
        </p15:guide>
        <p15:guide id="6" orient="horz" pos="5753" userDrawn="1">
          <p15:clr>
            <a:srgbClr val="A4A3A4"/>
          </p15:clr>
        </p15:guide>
        <p15:guide id="7" orient="horz" pos="356" userDrawn="1">
          <p15:clr>
            <a:srgbClr val="A4A3A4"/>
          </p15:clr>
        </p15:guide>
        <p15:guide id="8" orient="horz" pos="2488" userDrawn="1">
          <p15:clr>
            <a:srgbClr val="A4A3A4"/>
          </p15:clr>
        </p15:guide>
        <p15:guide id="9" orient="horz" pos="1989"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53786"/>
    <a:srgbClr val="3B6DB4"/>
    <a:srgbClr val="FFCC99"/>
    <a:srgbClr val="545236"/>
    <a:srgbClr val="FF84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5932" autoAdjust="0"/>
  </p:normalViewPr>
  <p:slideViewPr>
    <p:cSldViewPr>
      <p:cViewPr>
        <p:scale>
          <a:sx n="84" d="100"/>
          <a:sy n="84" d="100"/>
        </p:scale>
        <p:origin x="1164" y="-1688"/>
      </p:cViewPr>
      <p:guideLst>
        <p:guide orient="horz" pos="6336"/>
        <p:guide orient="horz" pos="4483"/>
        <p:guide pos="2448"/>
        <p:guide orient="horz" pos="5753"/>
        <p:guide orient="horz" pos="356"/>
        <p:guide orient="horz" pos="2488"/>
        <p:guide orient="horz" pos="1989"/>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howGuides="1">
      <p:cViewPr varScale="1">
        <p:scale>
          <a:sx n="74" d="100"/>
          <a:sy n="74" d="100"/>
        </p:scale>
        <p:origin x="4008" y="6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69F54A2D-E891-5CE2-244A-9E783EFC48D7}"/>
              </a:ext>
            </a:extLst>
          </p:cNvPr>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fr-CA"/>
          </a:p>
        </p:txBody>
      </p:sp>
      <p:sp>
        <p:nvSpPr>
          <p:cNvPr id="3" name="Espace réservé de la date 2">
            <a:extLst>
              <a:ext uri="{FF2B5EF4-FFF2-40B4-BE49-F238E27FC236}">
                <a16:creationId xmlns:a16="http://schemas.microsoft.com/office/drawing/2014/main" id="{C0258930-973C-35AB-2CDE-DB65849B7791}"/>
              </a:ext>
            </a:extLst>
          </p:cNvPr>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3FDDC75-49FD-4546-B57D-B462658DFEEA}" type="datetimeFigureOut">
              <a:rPr lang="fr-CA" smtClean="0"/>
              <a:t>2025-03-01</a:t>
            </a:fld>
            <a:endParaRPr lang="fr-CA"/>
          </a:p>
        </p:txBody>
      </p:sp>
      <p:sp>
        <p:nvSpPr>
          <p:cNvPr id="4" name="Espace réservé du pied de page 3">
            <a:extLst>
              <a:ext uri="{FF2B5EF4-FFF2-40B4-BE49-F238E27FC236}">
                <a16:creationId xmlns:a16="http://schemas.microsoft.com/office/drawing/2014/main" id="{E937666A-BA51-2CFF-57F6-5F1F8019EA4A}"/>
              </a:ext>
            </a:extLst>
          </p:cNvPr>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fr-CA"/>
          </a:p>
        </p:txBody>
      </p:sp>
      <p:sp>
        <p:nvSpPr>
          <p:cNvPr id="5" name="Espace réservé du numéro de diapositive 4">
            <a:extLst>
              <a:ext uri="{FF2B5EF4-FFF2-40B4-BE49-F238E27FC236}">
                <a16:creationId xmlns:a16="http://schemas.microsoft.com/office/drawing/2014/main" id="{771309AF-140D-2C38-BA1A-1E3B8E71CFF9}"/>
              </a:ext>
            </a:extLst>
          </p:cNvPr>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D82DBE76-4B23-428B-91A2-F0682D380CCE}" type="slidenum">
              <a:rPr lang="fr-CA" smtClean="0"/>
              <a:t>‹N°›</a:t>
            </a:fld>
            <a:endParaRPr lang="fr-CA"/>
          </a:p>
        </p:txBody>
      </p:sp>
    </p:spTree>
    <p:extLst>
      <p:ext uri="{BB962C8B-B14F-4D97-AF65-F5344CB8AC3E}">
        <p14:creationId xmlns:p14="http://schemas.microsoft.com/office/powerpoint/2010/main" val="164324077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Layouts/_rels/slideLayout3.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3.png"/><Relationship Id="rId7"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4.png"/><Relationship Id="rId4" Type="http://schemas.openxmlformats.org/officeDocument/2006/relationships/image" Target="../media/image7.png"/><Relationship Id="rId9" Type="http://schemas.openxmlformats.org/officeDocument/2006/relationships/image" Target="../media/image11.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sposition personnalisée">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BFB6B48-5EC8-D83E-EE14-E56D9C1DC406}"/>
              </a:ext>
            </a:extLst>
          </p:cNvPr>
          <p:cNvSpPr/>
          <p:nvPr userDrawn="1"/>
        </p:nvSpPr>
        <p:spPr>
          <a:xfrm>
            <a:off x="0" y="0"/>
            <a:ext cx="3052973" cy="10058400"/>
          </a:xfrm>
          <a:prstGeom prst="rect">
            <a:avLst/>
          </a:prstGeom>
          <a:solidFill>
            <a:srgbClr val="2537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dirty="0"/>
          </a:p>
        </p:txBody>
      </p:sp>
      <p:pic>
        <p:nvPicPr>
          <p:cNvPr id="19" name="Image 18">
            <a:extLst>
              <a:ext uri="{FF2B5EF4-FFF2-40B4-BE49-F238E27FC236}">
                <a16:creationId xmlns:a16="http://schemas.microsoft.com/office/drawing/2014/main" id="{B2E27ACE-33EF-8C4E-D6BF-5585E9AC68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816" y="171259"/>
            <a:ext cx="1549753" cy="444601"/>
          </a:xfrm>
          <a:prstGeom prst="rect">
            <a:avLst/>
          </a:prstGeom>
        </p:spPr>
      </p:pic>
      <p:pic>
        <p:nvPicPr>
          <p:cNvPr id="21" name="Image 20" descr="Une image contenant transport, ballon, aéronef, très coloré&#10;&#10;Description générée automatiquement">
            <a:extLst>
              <a:ext uri="{FF2B5EF4-FFF2-40B4-BE49-F238E27FC236}">
                <a16:creationId xmlns:a16="http://schemas.microsoft.com/office/drawing/2014/main" id="{2E0DD10A-6D64-875B-0484-1244323540CA}"/>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839" y="6732438"/>
            <a:ext cx="3320976" cy="3346619"/>
          </a:xfrm>
          <a:prstGeom prst="rect">
            <a:avLst/>
          </a:prstGeom>
        </p:spPr>
      </p:pic>
    </p:spTree>
    <p:extLst>
      <p:ext uri="{BB962C8B-B14F-4D97-AF65-F5344CB8AC3E}">
        <p14:creationId xmlns:p14="http://schemas.microsoft.com/office/powerpoint/2010/main" val="2769039893"/>
      </p:ext>
    </p:extLst>
  </p:cSld>
  <p:clrMapOvr>
    <a:masterClrMapping/>
  </p:clrMapOvr>
  <p:extLst>
    <p:ext uri="{DCECCB84-F9BA-43D5-87BE-67443E8EF086}">
      <p15:sldGuideLst xmlns:p15="http://schemas.microsoft.com/office/powerpoint/2012/main">
        <p15:guide id="1" orient="horz" pos="3168" userDrawn="1">
          <p15:clr>
            <a:srgbClr val="FBAE40"/>
          </p15:clr>
        </p15:guide>
        <p15:guide id="2" pos="244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sposition personnalisé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B2E27ACE-33EF-8C4E-D6BF-5585E9AC68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816" y="406146"/>
            <a:ext cx="1549753" cy="444601"/>
          </a:xfrm>
          <a:prstGeom prst="rect">
            <a:avLst/>
          </a:prstGeom>
        </p:spPr>
      </p:pic>
      <p:sp>
        <p:nvSpPr>
          <p:cNvPr id="4" name="Rectangle 3">
            <a:extLst>
              <a:ext uri="{FF2B5EF4-FFF2-40B4-BE49-F238E27FC236}">
                <a16:creationId xmlns:a16="http://schemas.microsoft.com/office/drawing/2014/main" id="{27FB059A-29D1-9FE5-030A-7E2CF7E13D9A}"/>
              </a:ext>
            </a:extLst>
          </p:cNvPr>
          <p:cNvSpPr/>
          <p:nvPr userDrawn="1"/>
        </p:nvSpPr>
        <p:spPr>
          <a:xfrm>
            <a:off x="0" y="8831534"/>
            <a:ext cx="7772400" cy="1212776"/>
          </a:xfrm>
          <a:prstGeom prst="rect">
            <a:avLst/>
          </a:prstGeom>
          <a:solidFill>
            <a:srgbClr val="25378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CA"/>
          </a:p>
        </p:txBody>
      </p:sp>
      <p:pic>
        <p:nvPicPr>
          <p:cNvPr id="3" name="Image 2" descr="Une image contenant transport, ballon, aéronef, très coloré&#10;&#10;Description générée automatiquement">
            <a:extLst>
              <a:ext uri="{FF2B5EF4-FFF2-40B4-BE49-F238E27FC236}">
                <a16:creationId xmlns:a16="http://schemas.microsoft.com/office/drawing/2014/main" id="{826E6421-6E54-E188-5E7F-693E90AF8C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91436" y="6541368"/>
            <a:ext cx="3480964" cy="3517031"/>
          </a:xfrm>
          <a:prstGeom prst="rect">
            <a:avLst/>
          </a:prstGeom>
        </p:spPr>
      </p:pic>
      <p:grpSp>
        <p:nvGrpSpPr>
          <p:cNvPr id="27" name="Groupe 26">
            <a:extLst>
              <a:ext uri="{FF2B5EF4-FFF2-40B4-BE49-F238E27FC236}">
                <a16:creationId xmlns:a16="http://schemas.microsoft.com/office/drawing/2014/main" id="{CE6F7F04-8C36-4070-C325-F4FEAE6CE4C1}"/>
              </a:ext>
            </a:extLst>
          </p:cNvPr>
          <p:cNvGrpSpPr/>
          <p:nvPr userDrawn="1"/>
        </p:nvGrpSpPr>
        <p:grpSpPr>
          <a:xfrm>
            <a:off x="580616" y="705993"/>
            <a:ext cx="901905" cy="901905"/>
            <a:chOff x="302787" y="734503"/>
            <a:chExt cx="901905" cy="901905"/>
          </a:xfrm>
        </p:grpSpPr>
        <p:pic>
          <p:nvPicPr>
            <p:cNvPr id="21" name="Image 20">
              <a:extLst>
                <a:ext uri="{FF2B5EF4-FFF2-40B4-BE49-F238E27FC236}">
                  <a16:creationId xmlns:a16="http://schemas.microsoft.com/office/drawing/2014/main" id="{A968DDDA-D8F5-1F94-3CB9-C480956AB9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02787" y="734503"/>
              <a:ext cx="901905" cy="901905"/>
            </a:xfrm>
            <a:prstGeom prst="rect">
              <a:avLst/>
            </a:prstGeom>
          </p:spPr>
        </p:pic>
        <p:pic>
          <p:nvPicPr>
            <p:cNvPr id="26" name="Image 25">
              <a:extLst>
                <a:ext uri="{FF2B5EF4-FFF2-40B4-BE49-F238E27FC236}">
                  <a16:creationId xmlns:a16="http://schemas.microsoft.com/office/drawing/2014/main" id="{FC50BE3B-E792-B365-C013-0228C9D4446B}"/>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462531" y="764264"/>
              <a:ext cx="582416" cy="795222"/>
            </a:xfrm>
            <a:prstGeom prst="rect">
              <a:avLst/>
            </a:prstGeom>
          </p:spPr>
        </p:pic>
      </p:grpSp>
      <p:grpSp>
        <p:nvGrpSpPr>
          <p:cNvPr id="35" name="Groupe 34">
            <a:extLst>
              <a:ext uri="{FF2B5EF4-FFF2-40B4-BE49-F238E27FC236}">
                <a16:creationId xmlns:a16="http://schemas.microsoft.com/office/drawing/2014/main" id="{E8599389-4248-F3EC-4985-0C0C3C30E682}"/>
              </a:ext>
            </a:extLst>
          </p:cNvPr>
          <p:cNvGrpSpPr/>
          <p:nvPr userDrawn="1"/>
        </p:nvGrpSpPr>
        <p:grpSpPr>
          <a:xfrm>
            <a:off x="580615" y="4340342"/>
            <a:ext cx="901905" cy="901905"/>
            <a:chOff x="316669" y="3477466"/>
            <a:chExt cx="901905" cy="901905"/>
          </a:xfrm>
        </p:grpSpPr>
        <p:pic>
          <p:nvPicPr>
            <p:cNvPr id="22" name="Image 21">
              <a:extLst>
                <a:ext uri="{FF2B5EF4-FFF2-40B4-BE49-F238E27FC236}">
                  <a16:creationId xmlns:a16="http://schemas.microsoft.com/office/drawing/2014/main" id="{66C9297F-35BB-018C-F06D-0A56FB5394B6}"/>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16669" y="3477466"/>
              <a:ext cx="901905" cy="901905"/>
            </a:xfrm>
            <a:prstGeom prst="rect">
              <a:avLst/>
            </a:prstGeom>
          </p:spPr>
        </p:pic>
        <p:pic>
          <p:nvPicPr>
            <p:cNvPr id="29" name="Image 28" descr="Une image contenant texte, clipart&#10;&#10;Description générée automatiquement">
              <a:extLst>
                <a:ext uri="{FF2B5EF4-FFF2-40B4-BE49-F238E27FC236}">
                  <a16:creationId xmlns:a16="http://schemas.microsoft.com/office/drawing/2014/main" id="{FB1CBCA2-3523-E341-63C8-05120E9A081F}"/>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30994" y="3579027"/>
              <a:ext cx="673253" cy="635145"/>
            </a:xfrm>
            <a:prstGeom prst="rect">
              <a:avLst/>
            </a:prstGeom>
          </p:spPr>
        </p:pic>
      </p:grpSp>
    </p:spTree>
    <p:extLst>
      <p:ext uri="{BB962C8B-B14F-4D97-AF65-F5344CB8AC3E}">
        <p14:creationId xmlns:p14="http://schemas.microsoft.com/office/powerpoint/2010/main" val="1487611371"/>
      </p:ext>
    </p:extLst>
  </p:cSld>
  <p:clrMapOvr>
    <a:masterClrMapping/>
  </p:clrMapOvr>
  <p:extLst>
    <p:ext uri="{DCECCB84-F9BA-43D5-87BE-67443E8EF086}">
      <p15:sldGuideLst xmlns:p15="http://schemas.microsoft.com/office/powerpoint/2012/main">
        <p15:guide id="1" orient="horz" pos="3213" userDrawn="1">
          <p15:clr>
            <a:srgbClr val="FBAE40"/>
          </p15:clr>
        </p15:guide>
        <p15:guide id="2" pos="244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sposition personnalisée">
    <p:spTree>
      <p:nvGrpSpPr>
        <p:cNvPr id="1" name=""/>
        <p:cNvGrpSpPr/>
        <p:nvPr/>
      </p:nvGrpSpPr>
      <p:grpSpPr>
        <a:xfrm>
          <a:off x="0" y="0"/>
          <a:ext cx="0" cy="0"/>
          <a:chOff x="0" y="0"/>
          <a:chExt cx="0" cy="0"/>
        </a:xfrm>
      </p:grpSpPr>
      <p:pic>
        <p:nvPicPr>
          <p:cNvPr id="19" name="Image 18">
            <a:extLst>
              <a:ext uri="{FF2B5EF4-FFF2-40B4-BE49-F238E27FC236}">
                <a16:creationId xmlns:a16="http://schemas.microsoft.com/office/drawing/2014/main" id="{B2E27ACE-33EF-8C4E-D6BF-5585E9AC689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29816" y="406146"/>
            <a:ext cx="1549753" cy="444601"/>
          </a:xfrm>
          <a:prstGeom prst="rect">
            <a:avLst/>
          </a:prstGeom>
        </p:spPr>
      </p:pic>
      <p:pic>
        <p:nvPicPr>
          <p:cNvPr id="3" name="Image 2" descr="Une image contenant transport, ballon, aéronef, très coloré&#10;&#10;Description générée automatiquement">
            <a:extLst>
              <a:ext uri="{FF2B5EF4-FFF2-40B4-BE49-F238E27FC236}">
                <a16:creationId xmlns:a16="http://schemas.microsoft.com/office/drawing/2014/main" id="{826E6421-6E54-E188-5E7F-693E90AF8C48}"/>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91436" y="6541368"/>
            <a:ext cx="3480964" cy="3517031"/>
          </a:xfrm>
          <a:prstGeom prst="rect">
            <a:avLst/>
          </a:prstGeom>
        </p:spPr>
      </p:pic>
      <p:sp>
        <p:nvSpPr>
          <p:cNvPr id="36" name="ZoneTexte 35">
            <a:extLst>
              <a:ext uri="{FF2B5EF4-FFF2-40B4-BE49-F238E27FC236}">
                <a16:creationId xmlns:a16="http://schemas.microsoft.com/office/drawing/2014/main" id="{8CE1F4D2-6A50-CA44-5B84-93A38BBD980E}"/>
              </a:ext>
            </a:extLst>
          </p:cNvPr>
          <p:cNvSpPr txBox="1"/>
          <p:nvPr userDrawn="1"/>
        </p:nvSpPr>
        <p:spPr>
          <a:xfrm>
            <a:off x="1723964" y="3237469"/>
            <a:ext cx="3816424" cy="338554"/>
          </a:xfrm>
          <a:prstGeom prst="rect">
            <a:avLst/>
          </a:prstGeom>
          <a:noFill/>
        </p:spPr>
        <p:txBody>
          <a:bodyPr wrap="square" rtlCol="0">
            <a:spAutoFit/>
          </a:bodyPr>
          <a:lstStyle/>
          <a:p>
            <a:r>
              <a:rPr lang="fr-CA" sz="1600" b="1" dirty="0">
                <a:solidFill>
                  <a:srgbClr val="3B6DB4"/>
                </a:solidFill>
              </a:rPr>
              <a:t>Informations complémentaires</a:t>
            </a:r>
          </a:p>
        </p:txBody>
      </p:sp>
      <p:sp>
        <p:nvSpPr>
          <p:cNvPr id="37" name="ZoneTexte 36">
            <a:extLst>
              <a:ext uri="{FF2B5EF4-FFF2-40B4-BE49-F238E27FC236}">
                <a16:creationId xmlns:a16="http://schemas.microsoft.com/office/drawing/2014/main" id="{E8B1A221-8D00-1B52-66A9-4DF98FF77BAC}"/>
              </a:ext>
            </a:extLst>
          </p:cNvPr>
          <p:cNvSpPr txBox="1"/>
          <p:nvPr userDrawn="1"/>
        </p:nvSpPr>
        <p:spPr>
          <a:xfrm>
            <a:off x="1723964" y="3600470"/>
            <a:ext cx="5789026" cy="1277273"/>
          </a:xfrm>
          <a:prstGeom prst="rect">
            <a:avLst/>
          </a:prstGeom>
          <a:noFill/>
        </p:spPr>
        <p:txBody>
          <a:bodyPr wrap="square" rtlCol="0">
            <a:spAutoFit/>
          </a:bodyPr>
          <a:lstStyle/>
          <a:p>
            <a:pPr algn="l"/>
            <a:r>
              <a:rPr lang="fr-CA" sz="1100" b="0" i="0" u="none" strike="noStrike" baseline="0" dirty="0">
                <a:solidFill>
                  <a:srgbClr val="000000"/>
                </a:solidFill>
                <a:latin typeface="+mn-lt"/>
              </a:rPr>
              <a:t>• Si nécessaire, le ou la candidat(e) devra réussir les tests requis pour le poste.</a:t>
            </a:r>
          </a:p>
          <a:p>
            <a:pPr algn="l"/>
            <a:r>
              <a:rPr lang="fr-CA" sz="1100" b="0" i="0" u="none" strike="noStrike" baseline="0" dirty="0">
                <a:solidFill>
                  <a:srgbClr val="000000"/>
                </a:solidFill>
                <a:latin typeface="+mn-lt"/>
              </a:rPr>
              <a:t>• Toute personne intéressée par ce poste devra faire parvenir sa candidature via le site</a:t>
            </a:r>
          </a:p>
          <a:p>
            <a:pPr algn="l"/>
            <a:r>
              <a:rPr lang="fr-CA" sz="1100" b="1" i="0" u="none" strike="noStrike" baseline="0" dirty="0">
                <a:solidFill>
                  <a:srgbClr val="3175FF"/>
                </a:solidFill>
                <a:latin typeface="+mn-lt"/>
              </a:rPr>
              <a:t>http://www.sjsr.ca/recrutement </a:t>
            </a:r>
            <a:r>
              <a:rPr lang="fr-CA" sz="1100" b="0" i="0" u="none" strike="noStrike" baseline="0" dirty="0">
                <a:solidFill>
                  <a:srgbClr val="000000"/>
                </a:solidFill>
                <a:latin typeface="+mn-lt"/>
              </a:rPr>
              <a:t>avant la fin de l’affichage.</a:t>
            </a:r>
          </a:p>
          <a:p>
            <a:pPr algn="l"/>
            <a:r>
              <a:rPr lang="fr-CA" sz="1100" b="0" i="0" u="none" strike="noStrike" baseline="0" dirty="0">
                <a:solidFill>
                  <a:srgbClr val="000000"/>
                </a:solidFill>
                <a:latin typeface="+mn-lt"/>
              </a:rPr>
              <a:t>• Veuillez noter que seules les personnes ayant transmis leur candidature via ce site seront considérées.</a:t>
            </a:r>
          </a:p>
          <a:p>
            <a:pPr algn="l"/>
            <a:r>
              <a:rPr lang="fr-CA" sz="1100" b="0" i="0" u="none" strike="noStrike" baseline="0" dirty="0">
                <a:solidFill>
                  <a:srgbClr val="000000"/>
                </a:solidFill>
                <a:latin typeface="+mn-lt"/>
              </a:rPr>
              <a:t>• Nous vous remercions de votre intérêt, mais veuillez noter que nous communiquerons</a:t>
            </a:r>
          </a:p>
          <a:p>
            <a:pPr algn="l"/>
            <a:r>
              <a:rPr lang="fr-CA" sz="1100" b="0" i="0" u="none" strike="noStrike" baseline="0" dirty="0">
                <a:solidFill>
                  <a:srgbClr val="000000"/>
                </a:solidFill>
                <a:latin typeface="+mn-lt"/>
              </a:rPr>
              <a:t>seulement avec les personnes retenues.</a:t>
            </a:r>
            <a:endParaRPr lang="fr-CA" sz="1200" b="1" dirty="0">
              <a:solidFill>
                <a:schemeClr val="bg1"/>
              </a:solidFill>
              <a:latin typeface="+mn-lt"/>
            </a:endParaRPr>
          </a:p>
        </p:txBody>
      </p:sp>
      <p:pic>
        <p:nvPicPr>
          <p:cNvPr id="5" name="Image 4">
            <a:extLst>
              <a:ext uri="{FF2B5EF4-FFF2-40B4-BE49-F238E27FC236}">
                <a16:creationId xmlns:a16="http://schemas.microsoft.com/office/drawing/2014/main" id="{3C17F263-B105-29B9-6B93-1150B4E795D2}"/>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22920" y="1825198"/>
            <a:ext cx="7216674" cy="64391"/>
          </a:xfrm>
          <a:prstGeom prst="rect">
            <a:avLst/>
          </a:prstGeom>
        </p:spPr>
      </p:pic>
      <p:grpSp>
        <p:nvGrpSpPr>
          <p:cNvPr id="12" name="Groupe 11">
            <a:extLst>
              <a:ext uri="{FF2B5EF4-FFF2-40B4-BE49-F238E27FC236}">
                <a16:creationId xmlns:a16="http://schemas.microsoft.com/office/drawing/2014/main" id="{4C4F603E-D33D-DCA2-070B-103EBC9C608D}"/>
              </a:ext>
            </a:extLst>
          </p:cNvPr>
          <p:cNvGrpSpPr/>
          <p:nvPr userDrawn="1"/>
        </p:nvGrpSpPr>
        <p:grpSpPr>
          <a:xfrm>
            <a:off x="575698" y="681470"/>
            <a:ext cx="901905" cy="901905"/>
            <a:chOff x="231149" y="753736"/>
            <a:chExt cx="901905" cy="901905"/>
          </a:xfrm>
        </p:grpSpPr>
        <p:pic>
          <p:nvPicPr>
            <p:cNvPr id="21" name="Image 20">
              <a:extLst>
                <a:ext uri="{FF2B5EF4-FFF2-40B4-BE49-F238E27FC236}">
                  <a16:creationId xmlns:a16="http://schemas.microsoft.com/office/drawing/2014/main" id="{A968DDDA-D8F5-1F94-3CB9-C480956AB94C}"/>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31149" y="753736"/>
              <a:ext cx="901905" cy="901905"/>
            </a:xfrm>
            <a:prstGeom prst="rect">
              <a:avLst/>
            </a:prstGeom>
          </p:spPr>
        </p:pic>
        <p:pic>
          <p:nvPicPr>
            <p:cNvPr id="10" name="Image 9">
              <a:extLst>
                <a:ext uri="{FF2B5EF4-FFF2-40B4-BE49-F238E27FC236}">
                  <a16:creationId xmlns:a16="http://schemas.microsoft.com/office/drawing/2014/main" id="{324C4C2E-C82D-09C2-B894-2826176945F0}"/>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421689" y="909214"/>
              <a:ext cx="520819" cy="546224"/>
            </a:xfrm>
            <a:prstGeom prst="rect">
              <a:avLst/>
            </a:prstGeom>
          </p:spPr>
        </p:pic>
      </p:grpSp>
      <p:grpSp>
        <p:nvGrpSpPr>
          <p:cNvPr id="15" name="Groupe 14">
            <a:extLst>
              <a:ext uri="{FF2B5EF4-FFF2-40B4-BE49-F238E27FC236}">
                <a16:creationId xmlns:a16="http://schemas.microsoft.com/office/drawing/2014/main" id="{32BAE35D-964F-07B8-94E2-066D59E192C6}"/>
              </a:ext>
            </a:extLst>
          </p:cNvPr>
          <p:cNvGrpSpPr/>
          <p:nvPr userDrawn="1"/>
        </p:nvGrpSpPr>
        <p:grpSpPr>
          <a:xfrm>
            <a:off x="572490" y="2101221"/>
            <a:ext cx="901905" cy="901905"/>
            <a:chOff x="264678" y="2175321"/>
            <a:chExt cx="901905" cy="901905"/>
          </a:xfrm>
        </p:grpSpPr>
        <p:pic>
          <p:nvPicPr>
            <p:cNvPr id="22" name="Image 21">
              <a:extLst>
                <a:ext uri="{FF2B5EF4-FFF2-40B4-BE49-F238E27FC236}">
                  <a16:creationId xmlns:a16="http://schemas.microsoft.com/office/drawing/2014/main" id="{66C9297F-35BB-018C-F06D-0A56FB5394B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264678" y="2175321"/>
              <a:ext cx="901905" cy="901905"/>
            </a:xfrm>
            <a:prstGeom prst="rect">
              <a:avLst/>
            </a:prstGeom>
          </p:spPr>
        </p:pic>
        <p:pic>
          <p:nvPicPr>
            <p:cNvPr id="14" name="Image 13">
              <a:extLst>
                <a:ext uri="{FF2B5EF4-FFF2-40B4-BE49-F238E27FC236}">
                  <a16:creationId xmlns:a16="http://schemas.microsoft.com/office/drawing/2014/main" id="{62893D7F-59C8-A678-1858-89C72F51DB38}"/>
                </a:ext>
              </a:extLst>
            </p:cNvPr>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429816" y="2317543"/>
              <a:ext cx="571630" cy="571630"/>
            </a:xfrm>
            <a:prstGeom prst="rect">
              <a:avLst/>
            </a:prstGeom>
          </p:spPr>
        </p:pic>
      </p:grpSp>
      <p:pic>
        <p:nvPicPr>
          <p:cNvPr id="16" name="Image 15">
            <a:extLst>
              <a:ext uri="{FF2B5EF4-FFF2-40B4-BE49-F238E27FC236}">
                <a16:creationId xmlns:a16="http://schemas.microsoft.com/office/drawing/2014/main" id="{1FE700AB-6F02-C241-8443-50BD9905D74C}"/>
              </a:ext>
            </a:extLst>
          </p:cNvPr>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296316" y="3096685"/>
            <a:ext cx="7216674" cy="64391"/>
          </a:xfrm>
          <a:prstGeom prst="rect">
            <a:avLst/>
          </a:prstGeom>
        </p:spPr>
      </p:pic>
      <p:grpSp>
        <p:nvGrpSpPr>
          <p:cNvPr id="24" name="Groupe 23">
            <a:extLst>
              <a:ext uri="{FF2B5EF4-FFF2-40B4-BE49-F238E27FC236}">
                <a16:creationId xmlns:a16="http://schemas.microsoft.com/office/drawing/2014/main" id="{55A1686F-7A8F-355D-6E39-47269FEF806C}"/>
              </a:ext>
            </a:extLst>
          </p:cNvPr>
          <p:cNvGrpSpPr/>
          <p:nvPr userDrawn="1"/>
        </p:nvGrpSpPr>
        <p:grpSpPr>
          <a:xfrm>
            <a:off x="572489" y="3266495"/>
            <a:ext cx="901905" cy="1321101"/>
            <a:chOff x="583796" y="3261714"/>
            <a:chExt cx="901905" cy="1321101"/>
          </a:xfrm>
        </p:grpSpPr>
        <p:pic>
          <p:nvPicPr>
            <p:cNvPr id="18" name="Image 17">
              <a:extLst>
                <a:ext uri="{FF2B5EF4-FFF2-40B4-BE49-F238E27FC236}">
                  <a16:creationId xmlns:a16="http://schemas.microsoft.com/office/drawing/2014/main" id="{ACE017C8-906D-6322-969C-389E8CC8D286}"/>
                </a:ext>
              </a:extLst>
            </p:cNvPr>
            <p:cNvPicPr>
              <a:picLocks noChangeAspect="1"/>
            </p:cNvPicPr>
            <p:nvPr userDrawn="1"/>
          </p:nvPicPr>
          <p:blipFill>
            <a:blip r:embed="rId5">
              <a:extLst>
                <a:ext uri="{28A0092B-C50C-407E-A947-70E740481C1C}">
                  <a14:useLocalDpi xmlns:a14="http://schemas.microsoft.com/office/drawing/2010/main" val="0"/>
                </a:ext>
              </a:extLst>
            </a:blip>
            <a:stretch>
              <a:fillRect/>
            </a:stretch>
          </p:blipFill>
          <p:spPr>
            <a:xfrm>
              <a:off x="583796" y="3385591"/>
              <a:ext cx="901905" cy="901905"/>
            </a:xfrm>
            <a:prstGeom prst="rect">
              <a:avLst/>
            </a:prstGeom>
          </p:spPr>
        </p:pic>
        <p:pic>
          <p:nvPicPr>
            <p:cNvPr id="23" name="Image 22" descr="Une image contenant texte, clipart&#10;&#10;Description générée automatiquement">
              <a:extLst>
                <a:ext uri="{FF2B5EF4-FFF2-40B4-BE49-F238E27FC236}">
                  <a16:creationId xmlns:a16="http://schemas.microsoft.com/office/drawing/2014/main" id="{91C72528-46D3-5A0F-FE4B-C1C88B8D43D0}"/>
                </a:ext>
              </a:extLst>
            </p:cNvPr>
            <p:cNvPicPr>
              <a:picLocks noChangeAspect="1"/>
            </p:cNvPicPr>
            <p:nvPr userDrawn="1"/>
          </p:nvPicPr>
          <p:blipFill>
            <a:blip r:embed="rId8">
              <a:extLst>
                <a:ext uri="{28A0092B-C50C-407E-A947-70E740481C1C}">
                  <a14:useLocalDpi xmlns:a14="http://schemas.microsoft.com/office/drawing/2010/main" val="0"/>
                </a:ext>
              </a:extLst>
            </a:blip>
            <a:stretch>
              <a:fillRect/>
            </a:stretch>
          </p:blipFill>
          <p:spPr>
            <a:xfrm>
              <a:off x="699518" y="3261714"/>
              <a:ext cx="647848" cy="1321101"/>
            </a:xfrm>
            <a:prstGeom prst="rect">
              <a:avLst/>
            </a:prstGeom>
          </p:spPr>
        </p:pic>
      </p:grpSp>
      <p:sp>
        <p:nvSpPr>
          <p:cNvPr id="28" name="ZoneTexte 27">
            <a:extLst>
              <a:ext uri="{FF2B5EF4-FFF2-40B4-BE49-F238E27FC236}">
                <a16:creationId xmlns:a16="http://schemas.microsoft.com/office/drawing/2014/main" id="{568D18A6-DA9D-9133-5398-C8CFCB673BD7}"/>
              </a:ext>
            </a:extLst>
          </p:cNvPr>
          <p:cNvSpPr txBox="1"/>
          <p:nvPr userDrawn="1"/>
        </p:nvSpPr>
        <p:spPr>
          <a:xfrm>
            <a:off x="368297" y="5294926"/>
            <a:ext cx="7216674" cy="769441"/>
          </a:xfrm>
          <a:prstGeom prst="rect">
            <a:avLst/>
          </a:prstGeom>
          <a:noFill/>
        </p:spPr>
        <p:txBody>
          <a:bodyPr wrap="square">
            <a:spAutoFit/>
          </a:bodyPr>
          <a:lstStyle/>
          <a:p>
            <a:pPr algn="l"/>
            <a:r>
              <a:rPr lang="fr-CA" sz="1100" b="0" i="0" u="none" strike="noStrike" baseline="0" dirty="0">
                <a:latin typeface="Arial" panose="020B0604020202020204" pitchFamily="34" charset="0"/>
                <a:cs typeface="Arial" panose="020B0604020202020204" pitchFamily="34" charset="0"/>
              </a:rPr>
              <a:t>La Ville de Saint-Jean-sur-Richelieu applique un programme d’accès à l’égalité en emploi et invite les femmes, les Autochtones, les minorités visibles, les minorités ethniques et les personnes handicapées à présenter leur candidature. Prendre note que des mesures d'adaptation peuvent être offertes aux personnes handicapées en fonction de leur besoin.</a:t>
            </a:r>
            <a:endParaRPr lang="fr-CA" sz="1100" dirty="0">
              <a:latin typeface="Arial" panose="020B0604020202020204" pitchFamily="34" charset="0"/>
              <a:cs typeface="Arial" panose="020B0604020202020204" pitchFamily="34" charset="0"/>
            </a:endParaRPr>
          </a:p>
        </p:txBody>
      </p:sp>
      <p:sp>
        <p:nvSpPr>
          <p:cNvPr id="39" name="ZoneTexte 38">
            <a:extLst>
              <a:ext uri="{FF2B5EF4-FFF2-40B4-BE49-F238E27FC236}">
                <a16:creationId xmlns:a16="http://schemas.microsoft.com/office/drawing/2014/main" id="{5484213D-3993-2CDE-8EA7-1B8BA1665097}"/>
              </a:ext>
            </a:extLst>
          </p:cNvPr>
          <p:cNvSpPr txBox="1"/>
          <p:nvPr userDrawn="1"/>
        </p:nvSpPr>
        <p:spPr>
          <a:xfrm>
            <a:off x="365121" y="6177061"/>
            <a:ext cx="4423621" cy="1277273"/>
          </a:xfrm>
          <a:prstGeom prst="rect">
            <a:avLst/>
          </a:prstGeom>
          <a:noFill/>
        </p:spPr>
        <p:txBody>
          <a:bodyPr wrap="square">
            <a:spAutoFit/>
          </a:bodyPr>
          <a:lstStyle/>
          <a:p>
            <a:pPr algn="l"/>
            <a:r>
              <a:rPr lang="fr-CA" sz="1100" b="1" i="0" u="none" strike="noStrike" baseline="0" dirty="0">
                <a:solidFill>
                  <a:srgbClr val="3175FF"/>
                </a:solidFill>
                <a:latin typeface="Arial" panose="020B0604020202020204" pitchFamily="34" charset="0"/>
                <a:cs typeface="Arial" panose="020B0604020202020204" pitchFamily="34" charset="0"/>
              </a:rPr>
              <a:t>Ville centre et capitale régionale du Haut-Richelieu,</a:t>
            </a:r>
          </a:p>
          <a:p>
            <a:pPr algn="l"/>
            <a:r>
              <a:rPr lang="fr-CA" sz="1100" b="1" i="0" u="none" strike="noStrike" baseline="0" dirty="0">
                <a:solidFill>
                  <a:srgbClr val="3175FF"/>
                </a:solidFill>
                <a:latin typeface="Arial" panose="020B0604020202020204" pitchFamily="34" charset="0"/>
                <a:cs typeface="Arial" panose="020B0604020202020204" pitchFamily="34" charset="0"/>
              </a:rPr>
              <a:t>Saint-Jean-sur-Richelieu se classe au 11e rang des villes de</a:t>
            </a:r>
          </a:p>
          <a:p>
            <a:pPr algn="l"/>
            <a:r>
              <a:rPr lang="fr-CA" sz="1100" b="1" i="0" u="none" strike="noStrike" baseline="0" dirty="0">
                <a:solidFill>
                  <a:srgbClr val="3175FF"/>
                </a:solidFill>
                <a:latin typeface="Arial" panose="020B0604020202020204" pitchFamily="34" charset="0"/>
                <a:cs typeface="Arial" panose="020B0604020202020204" pitchFamily="34" charset="0"/>
              </a:rPr>
              <a:t>la province. Située au sud du Québec, sur la Rive-Sud de Montréal et à 20 minutes du pont Champlain, elle accueille plus de 100 000 résidents. Soucieux de la qualité des services et du bien-être des citoyens, c'est plus de 1 000 employé(e)s engagé(e)s qui participent activement à son essor.</a:t>
            </a:r>
            <a:endParaRPr lang="fr-CA" sz="1100" dirty="0">
              <a:latin typeface="Arial" panose="020B0604020202020204" pitchFamily="34" charset="0"/>
              <a:cs typeface="Arial" panose="020B0604020202020204" pitchFamily="34" charset="0"/>
            </a:endParaRPr>
          </a:p>
        </p:txBody>
      </p:sp>
      <p:pic>
        <p:nvPicPr>
          <p:cNvPr id="41" name="Image 40">
            <a:extLst>
              <a:ext uri="{FF2B5EF4-FFF2-40B4-BE49-F238E27FC236}">
                <a16:creationId xmlns:a16="http://schemas.microsoft.com/office/drawing/2014/main" id="{0FD53C2F-8E89-F7A6-E1A3-F1050B2D63BB}"/>
              </a:ext>
            </a:extLst>
          </p:cNvPr>
          <p:cNvPicPr>
            <a:picLocks noChangeAspect="1"/>
          </p:cNvPicPr>
          <p:nvPr userDrawn="1"/>
        </p:nvPicPr>
        <p:blipFill>
          <a:blip r:embed="rId9">
            <a:extLst>
              <a:ext uri="{28A0092B-C50C-407E-A947-70E740481C1C}">
                <a14:useLocalDpi xmlns:a14="http://schemas.microsoft.com/office/drawing/2010/main" val="0"/>
              </a:ext>
            </a:extLst>
          </a:blip>
          <a:stretch>
            <a:fillRect/>
          </a:stretch>
        </p:blipFill>
        <p:spPr>
          <a:xfrm>
            <a:off x="1124148" y="8041300"/>
            <a:ext cx="1807925" cy="503848"/>
          </a:xfrm>
          <a:prstGeom prst="rect">
            <a:avLst/>
          </a:prstGeom>
        </p:spPr>
      </p:pic>
      <p:sp>
        <p:nvSpPr>
          <p:cNvPr id="43" name="ZoneTexte 42">
            <a:extLst>
              <a:ext uri="{FF2B5EF4-FFF2-40B4-BE49-F238E27FC236}">
                <a16:creationId xmlns:a16="http://schemas.microsoft.com/office/drawing/2014/main" id="{3B424C69-F4B1-0D28-00E0-471CDA834425}"/>
              </a:ext>
            </a:extLst>
          </p:cNvPr>
          <p:cNvSpPr txBox="1"/>
          <p:nvPr userDrawn="1"/>
        </p:nvSpPr>
        <p:spPr>
          <a:xfrm>
            <a:off x="194293" y="8638707"/>
            <a:ext cx="4097143" cy="830997"/>
          </a:xfrm>
          <a:prstGeom prst="rect">
            <a:avLst/>
          </a:prstGeom>
          <a:noFill/>
        </p:spPr>
        <p:txBody>
          <a:bodyPr wrap="square">
            <a:spAutoFit/>
          </a:bodyPr>
          <a:lstStyle/>
          <a:p>
            <a:pPr algn="ctr"/>
            <a:r>
              <a:rPr lang="fr-CA" sz="1200" b="1" i="0" u="none" strike="noStrike" baseline="0" dirty="0">
                <a:latin typeface="+mn-lt"/>
              </a:rPr>
              <a:t>Service des ressources humaines</a:t>
            </a:r>
          </a:p>
          <a:p>
            <a:pPr algn="ctr"/>
            <a:r>
              <a:rPr lang="fr-CA" sz="1200" b="0" i="0" u="none" strike="noStrike" baseline="0" dirty="0">
                <a:latin typeface="+mn-lt"/>
              </a:rPr>
              <a:t>Pour nous rejoindre : 450 357-2132, 2132 ou rh@sjsr.ca</a:t>
            </a:r>
          </a:p>
          <a:p>
            <a:pPr algn="ctr"/>
            <a:r>
              <a:rPr lang="fr-CA" sz="1200" b="0" i="0" u="none" strike="noStrike" baseline="0" dirty="0">
                <a:latin typeface="+mn-lt"/>
              </a:rPr>
              <a:t>188, rue Jacques-Cartier nord, casier postal 1025</a:t>
            </a:r>
          </a:p>
          <a:p>
            <a:pPr algn="ctr"/>
            <a:r>
              <a:rPr lang="fr-CA" sz="1200" b="0" i="0" u="none" strike="noStrike" baseline="0" dirty="0">
                <a:latin typeface="+mn-lt"/>
              </a:rPr>
              <a:t>Saint-Jean-sur-Richelieu </a:t>
            </a:r>
            <a:r>
              <a:rPr lang="fr-CA" sz="1200" b="0" i="0" u="none" strike="noStrike" baseline="0" dirty="0" err="1">
                <a:latin typeface="+mn-lt"/>
              </a:rPr>
              <a:t>Qc</a:t>
            </a:r>
            <a:r>
              <a:rPr lang="fr-CA" sz="1200" b="0" i="0" u="none" strike="noStrike" baseline="0" dirty="0">
                <a:latin typeface="+mn-lt"/>
              </a:rPr>
              <a:t> J3B 7B2</a:t>
            </a:r>
            <a:endParaRPr lang="fr-CA" sz="1200" dirty="0">
              <a:latin typeface="+mn-lt"/>
            </a:endParaRPr>
          </a:p>
        </p:txBody>
      </p:sp>
    </p:spTree>
    <p:extLst>
      <p:ext uri="{BB962C8B-B14F-4D97-AF65-F5344CB8AC3E}">
        <p14:creationId xmlns:p14="http://schemas.microsoft.com/office/powerpoint/2010/main" val="2552297806"/>
      </p:ext>
    </p:extLst>
  </p:cSld>
  <p:clrMapOvr>
    <a:masterClrMapping/>
  </p:clrMapOvr>
  <p:extLst>
    <p:ext uri="{DCECCB84-F9BA-43D5-87BE-67443E8EF086}">
      <p15:sldGuideLst xmlns:p15="http://schemas.microsoft.com/office/powerpoint/2012/main">
        <p15:guide id="1" orient="horz" pos="3213" userDrawn="1">
          <p15:clr>
            <a:srgbClr val="FBAE40"/>
          </p15:clr>
        </p15:guide>
        <p15:guide id="2" pos="2448"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88620" y="402802"/>
            <a:ext cx="6995160" cy="1676400"/>
          </a:xfrm>
          <a:prstGeom prst="rect">
            <a:avLst/>
          </a:prstGeom>
        </p:spPr>
        <p:txBody>
          <a:bodyPr vert="horz" lIns="91440" tIns="45720" rIns="91440" bIns="45720" rtlCol="0" anchor="ctr">
            <a:normAutofit/>
          </a:bodyPr>
          <a:lstStyle/>
          <a:p>
            <a:r>
              <a:rPr lang="fr-FR" dirty="0"/>
              <a:t>Modifiez le style du titre</a:t>
            </a:r>
            <a:endParaRPr lang="fr-CA" dirty="0"/>
          </a:p>
        </p:txBody>
      </p:sp>
      <p:sp>
        <p:nvSpPr>
          <p:cNvPr id="3" name="Espace réservé du texte 2"/>
          <p:cNvSpPr>
            <a:spLocks noGrp="1"/>
          </p:cNvSpPr>
          <p:nvPr>
            <p:ph type="body" idx="1"/>
          </p:nvPr>
        </p:nvSpPr>
        <p:spPr>
          <a:xfrm>
            <a:off x="388620" y="2346961"/>
            <a:ext cx="6995160" cy="6638079"/>
          </a:xfrm>
          <a:prstGeom prst="rect">
            <a:avLst/>
          </a:prstGeom>
        </p:spPr>
        <p:txBody>
          <a:bodyPr vert="horz" lIns="91440" tIns="45720" rIns="91440" bIns="45720" rtlCol="0">
            <a:normAutofit/>
          </a:bodyPr>
          <a:lstStyle/>
          <a:p>
            <a:pPr lvl="0"/>
            <a:r>
              <a:rPr lang="fr-FR" dirty="0"/>
              <a:t>Modifiez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fr-CA" dirty="0"/>
          </a:p>
        </p:txBody>
      </p:sp>
      <p:sp>
        <p:nvSpPr>
          <p:cNvPr id="4" name="Espace réservé de la date 3"/>
          <p:cNvSpPr>
            <a:spLocks noGrp="1"/>
          </p:cNvSpPr>
          <p:nvPr>
            <p:ph type="dt" sz="half" idx="2"/>
          </p:nvPr>
        </p:nvSpPr>
        <p:spPr>
          <a:xfrm>
            <a:off x="388620" y="9322647"/>
            <a:ext cx="181356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44AFFE73-DB8C-4B44-825A-FE5AC25583B1}" type="datetimeFigureOut">
              <a:rPr lang="fr-CA" smtClean="0"/>
              <a:t>2025-03-01</a:t>
            </a:fld>
            <a:endParaRPr lang="fr-CA"/>
          </a:p>
        </p:txBody>
      </p:sp>
      <p:sp>
        <p:nvSpPr>
          <p:cNvPr id="5" name="Espace réservé du pied de page 4"/>
          <p:cNvSpPr>
            <a:spLocks noGrp="1"/>
          </p:cNvSpPr>
          <p:nvPr>
            <p:ph type="ftr" sz="quarter" idx="3"/>
          </p:nvPr>
        </p:nvSpPr>
        <p:spPr>
          <a:xfrm>
            <a:off x="2655570" y="9322647"/>
            <a:ext cx="2461260"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fr-CA"/>
          </a:p>
        </p:txBody>
      </p:sp>
      <p:sp>
        <p:nvSpPr>
          <p:cNvPr id="6" name="Espace réservé du numéro de diapositive 5"/>
          <p:cNvSpPr>
            <a:spLocks noGrp="1"/>
          </p:cNvSpPr>
          <p:nvPr>
            <p:ph type="sldNum" sz="quarter" idx="4"/>
          </p:nvPr>
        </p:nvSpPr>
        <p:spPr>
          <a:xfrm>
            <a:off x="5570220" y="9322647"/>
            <a:ext cx="181356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A4751C1C-9374-46C5-87CA-98B727F436B3}" type="slidenum">
              <a:rPr lang="fr-CA" smtClean="0"/>
              <a:t>‹N°›</a:t>
            </a:fld>
            <a:endParaRPr lang="fr-CA"/>
          </a:p>
        </p:txBody>
      </p:sp>
    </p:spTree>
    <p:extLst>
      <p:ext uri="{BB962C8B-B14F-4D97-AF65-F5344CB8AC3E}">
        <p14:creationId xmlns:p14="http://schemas.microsoft.com/office/powerpoint/2010/main" val="34957175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777240" rtl="0" eaLnBrk="1" latinLnBrk="0" hangingPunct="1">
        <a:spcBef>
          <a:spcPct val="0"/>
        </a:spcBef>
        <a:buNone/>
        <a:defRPr sz="3740" kern="1200">
          <a:solidFill>
            <a:schemeClr val="tx1"/>
          </a:solidFill>
          <a:latin typeface="+mj-lt"/>
          <a:ea typeface="+mj-ea"/>
          <a:cs typeface="+mj-cs"/>
        </a:defRPr>
      </a:lvl1pPr>
    </p:titleStyle>
    <p:bodyStyle>
      <a:lvl1pPr marL="291465" indent="-291465" algn="l" defTabSz="777240" rtl="0" eaLnBrk="1" latinLnBrk="0" hangingPunct="1">
        <a:spcBef>
          <a:spcPct val="20000"/>
        </a:spcBef>
        <a:buFont typeface="Arial" panose="020B0604020202020204" pitchFamily="34" charset="0"/>
        <a:buChar char="•"/>
        <a:defRPr sz="2720" kern="1200">
          <a:solidFill>
            <a:schemeClr val="tx1"/>
          </a:solidFill>
          <a:latin typeface="+mn-lt"/>
          <a:ea typeface="+mn-ea"/>
          <a:cs typeface="+mn-cs"/>
        </a:defRPr>
      </a:lvl1pPr>
      <a:lvl2pPr marL="631508" indent="-242888" algn="l" defTabSz="777240" rtl="0" eaLnBrk="1" latinLnBrk="0" hangingPunct="1">
        <a:spcBef>
          <a:spcPct val="20000"/>
        </a:spcBef>
        <a:buFont typeface="Arial" panose="020B0604020202020204" pitchFamily="34" charset="0"/>
        <a:buChar char="–"/>
        <a:defRPr sz="2380" kern="1200">
          <a:solidFill>
            <a:schemeClr val="tx1"/>
          </a:solidFill>
          <a:latin typeface="+mn-lt"/>
          <a:ea typeface="+mn-ea"/>
          <a:cs typeface="+mn-cs"/>
        </a:defRPr>
      </a:lvl2pPr>
      <a:lvl3pPr marL="971550" indent="-194310" algn="l" defTabSz="777240" rtl="0" eaLnBrk="1" latinLnBrk="0" hangingPunct="1">
        <a:spcBef>
          <a:spcPct val="20000"/>
        </a:spcBef>
        <a:buFont typeface="Arial" panose="020B0604020202020204" pitchFamily="34" charset="0"/>
        <a:buChar char="•"/>
        <a:defRPr sz="2040" kern="1200">
          <a:solidFill>
            <a:schemeClr val="tx1"/>
          </a:solidFill>
          <a:latin typeface="+mn-lt"/>
          <a:ea typeface="+mn-ea"/>
          <a:cs typeface="+mn-cs"/>
        </a:defRPr>
      </a:lvl3pPr>
      <a:lvl4pPr marL="136017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4pPr>
      <a:lvl5pPr marL="174879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5pPr>
      <a:lvl6pPr marL="213741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6pPr>
      <a:lvl7pPr marL="252603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7pPr>
      <a:lvl8pPr marL="291465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8pPr>
      <a:lvl9pPr marL="3303270" indent="-194310" algn="l" defTabSz="777240" rtl="0" eaLnBrk="1" latinLnBrk="0" hangingPunct="1">
        <a:spcBef>
          <a:spcPct val="20000"/>
        </a:spcBef>
        <a:buFont typeface="Arial" panose="020B0604020202020204" pitchFamily="34" charset="0"/>
        <a:buChar char="•"/>
        <a:defRPr sz="1700" kern="1200">
          <a:solidFill>
            <a:schemeClr val="tx1"/>
          </a:solidFill>
          <a:latin typeface="+mn-lt"/>
          <a:ea typeface="+mn-ea"/>
          <a:cs typeface="+mn-cs"/>
        </a:defRPr>
      </a:lvl9pPr>
    </p:bodyStyle>
    <p:otherStyle>
      <a:defPPr>
        <a:defRPr lang="fr-FR"/>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ZoneTexte 16">
            <a:extLst>
              <a:ext uri="{FF2B5EF4-FFF2-40B4-BE49-F238E27FC236}">
                <a16:creationId xmlns:a16="http://schemas.microsoft.com/office/drawing/2014/main" id="{32252067-4B86-1305-7892-EF67143E42CB}"/>
              </a:ext>
            </a:extLst>
          </p:cNvPr>
          <p:cNvSpPr txBox="1"/>
          <p:nvPr/>
        </p:nvSpPr>
        <p:spPr>
          <a:xfrm>
            <a:off x="3310135" y="1140768"/>
            <a:ext cx="4145595" cy="9140964"/>
          </a:xfrm>
          <a:prstGeom prst="rect">
            <a:avLst/>
          </a:prstGeom>
          <a:noFill/>
        </p:spPr>
        <p:txBody>
          <a:bodyPr wrap="square" rtlCol="0">
            <a:spAutoFit/>
          </a:bodyPr>
          <a:lstStyle/>
          <a:p>
            <a:pPr algn="l"/>
            <a:r>
              <a:rPr lang="fr-CA" sz="1200" dirty="0">
                <a:effectLst/>
                <a:latin typeface="Arial" panose="020B0604020202020204" pitchFamily="34" charset="0"/>
                <a:ea typeface="Calibri" panose="020F0502020204030204" pitchFamily="34" charset="0"/>
                <a:cs typeface="Times New Roman" panose="02020603050405020304" pitchFamily="18" charset="0"/>
              </a:rPr>
              <a:t>S</a:t>
            </a:r>
            <a:r>
              <a:rPr lang="fr-CA" sz="1200" b="0" i="0" u="none" strike="noStrike" baseline="0" dirty="0">
                <a:solidFill>
                  <a:srgbClr val="4A4A4A"/>
                </a:solidFill>
                <a:latin typeface="+mj-lt"/>
              </a:rPr>
              <a:t>ous la supervision du (de la) </a:t>
            </a:r>
            <a:r>
              <a:rPr lang="fr-CA" sz="1200" b="0" i="1" u="none" strike="noStrike" baseline="0" dirty="0">
                <a:solidFill>
                  <a:srgbClr val="4A4A4A"/>
                </a:solidFill>
                <a:latin typeface="+mj-lt"/>
              </a:rPr>
              <a:t>Coordonnateur(</a:t>
            </a:r>
            <a:r>
              <a:rPr lang="fr-CA" sz="1200" b="0" i="1" u="none" strike="noStrike" baseline="0" dirty="0" err="1">
                <a:solidFill>
                  <a:srgbClr val="4A4A4A"/>
                </a:solidFill>
                <a:latin typeface="+mj-lt"/>
              </a:rPr>
              <a:t>trice</a:t>
            </a:r>
            <a:r>
              <a:rPr lang="fr-CA" sz="1200" b="0" i="1" u="none" strike="noStrike" baseline="0" dirty="0">
                <a:solidFill>
                  <a:srgbClr val="4A4A4A"/>
                </a:solidFill>
                <a:latin typeface="+mj-lt"/>
              </a:rPr>
              <a:t>) – Entretien des bâtiments</a:t>
            </a:r>
            <a:r>
              <a:rPr lang="fr-CA" sz="1200" b="0" i="0" u="none" strike="noStrike" baseline="0" dirty="0">
                <a:solidFill>
                  <a:srgbClr val="4A4A4A"/>
                </a:solidFill>
                <a:latin typeface="+mj-lt"/>
              </a:rPr>
              <a:t>, la personne titulaire du poste de</a:t>
            </a:r>
          </a:p>
          <a:p>
            <a:pPr algn="l"/>
            <a:r>
              <a:rPr lang="fr-CA" sz="1200" b="0" i="1" u="none" strike="noStrike" baseline="0" dirty="0">
                <a:solidFill>
                  <a:srgbClr val="4A4A4A"/>
                </a:solidFill>
                <a:latin typeface="+mj-lt"/>
              </a:rPr>
              <a:t>Technicien(ne) - GMAO </a:t>
            </a:r>
            <a:r>
              <a:rPr lang="fr-CA" sz="1200" b="0" i="0" u="none" strike="noStrike" baseline="0" dirty="0">
                <a:solidFill>
                  <a:srgbClr val="4A4A4A"/>
                </a:solidFill>
                <a:latin typeface="+mj-lt"/>
              </a:rPr>
              <a:t>a comme mandat principal la validation, la systématisation et l’implantation de processus, procédures et activités administratives en lien avec la gestion du logiciel Gestion de Maintenance Assistée par Ordinateur (GMAO). Elle assure notamment l’approvisionnement en pièces et l’actualisation des informations d’actifs.</a:t>
            </a:r>
          </a:p>
          <a:p>
            <a:pPr algn="l"/>
            <a:endParaRPr lang="fr-CA" sz="1200" b="0" i="0" u="none" strike="noStrike" baseline="0" dirty="0">
              <a:solidFill>
                <a:srgbClr val="4A4A4A"/>
              </a:solidFill>
              <a:latin typeface="+mj-lt"/>
            </a:endParaRPr>
          </a:p>
          <a:p>
            <a:pPr algn="l"/>
            <a:r>
              <a:rPr lang="fr-CA" sz="1200" b="0" i="0" u="none" strike="noStrike" baseline="0" dirty="0">
                <a:solidFill>
                  <a:srgbClr val="4A4A4A"/>
                </a:solidFill>
                <a:latin typeface="+mj-lt"/>
              </a:rPr>
              <a:t>La personne titulaire du poste agit également comme personne-ressource en matière du logiciel GMAO et de</a:t>
            </a:r>
          </a:p>
          <a:p>
            <a:pPr algn="l"/>
            <a:r>
              <a:rPr lang="fr-CA" sz="1200" b="0" i="0" u="none" strike="noStrike" baseline="0" dirty="0">
                <a:solidFill>
                  <a:srgbClr val="4A4A4A"/>
                </a:solidFill>
                <a:latin typeface="+mj-lt"/>
              </a:rPr>
              <a:t>bureautique. Elle assure le bon fonctionnement de l’implantation, l’accompagnement et la formation continue auprès des usagers du logiciel GMAO.</a:t>
            </a:r>
          </a:p>
          <a:p>
            <a:pPr algn="l"/>
            <a:endParaRPr lang="fr-CA" sz="1200" b="0" i="0" u="none" strike="noStrike" baseline="0" dirty="0">
              <a:solidFill>
                <a:srgbClr val="4A4A4A"/>
              </a:solidFill>
              <a:latin typeface="+mj-lt"/>
            </a:endParaRPr>
          </a:p>
          <a:p>
            <a:pPr algn="l"/>
            <a:r>
              <a:rPr lang="fr-CA" sz="1200" b="0" i="0" u="none" strike="noStrike" baseline="0" dirty="0">
                <a:solidFill>
                  <a:srgbClr val="4A4A4A"/>
                </a:solidFill>
                <a:latin typeface="+mj-lt"/>
              </a:rPr>
              <a:t>De plus, elle effectue des recommandations, en se basant sur son expertise technique, à son supérieur immédiat ou</a:t>
            </a:r>
          </a:p>
          <a:p>
            <a:pPr algn="l"/>
            <a:r>
              <a:rPr lang="fr-CA" sz="1200" b="0" i="0" u="none" strike="noStrike" baseline="0" dirty="0">
                <a:solidFill>
                  <a:srgbClr val="4A4A4A"/>
                </a:solidFill>
                <a:latin typeface="+mj-lt"/>
              </a:rPr>
              <a:t>à la direction concernant les outils de travail à caractère administratif à développer et s’assure d’opérationnaliser ces changements. En ce sens, elle élabore des documents de présentation et participe aux présentations en collaboration avec son supérieur immédiat et l’équipe de direction. Elle contribue ainsi à l’amélioration continue et l’efficacité organisationnelle du service.</a:t>
            </a:r>
          </a:p>
          <a:p>
            <a:pPr algn="l"/>
            <a:endParaRPr lang="fr-CA" sz="1200" b="0" i="0" u="none" strike="noStrike" baseline="0" dirty="0">
              <a:solidFill>
                <a:srgbClr val="4A4A4A"/>
              </a:solidFill>
              <a:latin typeface="+mj-lt"/>
            </a:endParaRPr>
          </a:p>
          <a:p>
            <a:pPr algn="l"/>
            <a:r>
              <a:rPr lang="fr-CA" sz="1200" b="0" i="0" u="none" strike="noStrike" baseline="0" dirty="0">
                <a:solidFill>
                  <a:srgbClr val="4A4A4A"/>
                </a:solidFill>
                <a:latin typeface="+mj-lt"/>
              </a:rPr>
              <a:t>Finalement, elle doit répondre à toutes autres demandes relatives à son service.</a:t>
            </a:r>
            <a:endParaRPr lang="fr-CA" sz="1200" dirty="0">
              <a:effectLst/>
              <a:latin typeface="+mj-lt"/>
              <a:ea typeface="Calibri" panose="020F0502020204030204" pitchFamily="34" charset="0"/>
              <a:cs typeface="Times New Roman" panose="02020603050405020304" pitchFamily="18" charset="0"/>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latin typeface="+mj-lt"/>
            </a:endParaRPr>
          </a:p>
          <a:p>
            <a:endParaRPr lang="fr-CA" sz="1200" dirty="0"/>
          </a:p>
          <a:p>
            <a:endParaRPr lang="fr-CA" sz="1200" dirty="0"/>
          </a:p>
          <a:p>
            <a:endParaRPr lang="fr-CA" sz="1200" dirty="0"/>
          </a:p>
          <a:p>
            <a:endParaRPr lang="fr-CA" sz="1200" dirty="0"/>
          </a:p>
          <a:p>
            <a:endParaRPr lang="fr-CA" sz="1200" dirty="0"/>
          </a:p>
          <a:p>
            <a:endParaRPr lang="fr-CA" sz="1200" dirty="0"/>
          </a:p>
          <a:p>
            <a:endParaRPr lang="fr-CA" sz="1200" dirty="0"/>
          </a:p>
        </p:txBody>
      </p:sp>
      <p:sp>
        <p:nvSpPr>
          <p:cNvPr id="3" name="ZoneTexte 2">
            <a:extLst>
              <a:ext uri="{FF2B5EF4-FFF2-40B4-BE49-F238E27FC236}">
                <a16:creationId xmlns:a16="http://schemas.microsoft.com/office/drawing/2014/main" id="{536A4DC5-BF14-61C9-8539-318F778EBBCD}"/>
              </a:ext>
            </a:extLst>
          </p:cNvPr>
          <p:cNvSpPr txBox="1"/>
          <p:nvPr/>
        </p:nvSpPr>
        <p:spPr>
          <a:xfrm>
            <a:off x="316669" y="942289"/>
            <a:ext cx="2736304" cy="369332"/>
          </a:xfrm>
          <a:prstGeom prst="rect">
            <a:avLst/>
          </a:prstGeom>
          <a:noFill/>
        </p:spPr>
        <p:txBody>
          <a:bodyPr wrap="square" rtlCol="0">
            <a:spAutoFit/>
          </a:bodyPr>
          <a:lstStyle/>
          <a:p>
            <a:r>
              <a:rPr lang="fr-CA" b="1" dirty="0">
                <a:solidFill>
                  <a:schemeClr val="bg1"/>
                </a:solidFill>
                <a:latin typeface="+mj-lt"/>
              </a:rPr>
              <a:t>Technicien(ne) GMAO</a:t>
            </a:r>
          </a:p>
        </p:txBody>
      </p:sp>
      <p:sp>
        <p:nvSpPr>
          <p:cNvPr id="8" name="ZoneTexte 7">
            <a:extLst>
              <a:ext uri="{FF2B5EF4-FFF2-40B4-BE49-F238E27FC236}">
                <a16:creationId xmlns:a16="http://schemas.microsoft.com/office/drawing/2014/main" id="{694E0B67-48F9-E196-0773-E59AAE2ECE20}"/>
              </a:ext>
            </a:extLst>
          </p:cNvPr>
          <p:cNvSpPr txBox="1"/>
          <p:nvPr/>
        </p:nvSpPr>
        <p:spPr>
          <a:xfrm>
            <a:off x="280665" y="2059409"/>
            <a:ext cx="2448272" cy="523220"/>
          </a:xfrm>
          <a:prstGeom prst="rect">
            <a:avLst/>
          </a:prstGeom>
          <a:noFill/>
        </p:spPr>
        <p:txBody>
          <a:bodyPr wrap="square" rtlCol="0">
            <a:spAutoFit/>
          </a:bodyPr>
          <a:lstStyle/>
          <a:p>
            <a:r>
              <a:rPr lang="fr-CA" sz="1400" b="1" dirty="0">
                <a:solidFill>
                  <a:schemeClr val="bg1"/>
                </a:solidFill>
              </a:rPr>
              <a:t>Période d’affichage : </a:t>
            </a:r>
          </a:p>
          <a:p>
            <a:r>
              <a:rPr lang="fr-CA" sz="1400" dirty="0">
                <a:solidFill>
                  <a:schemeClr val="bg1"/>
                </a:solidFill>
              </a:rPr>
              <a:t>Du 3  Au 17 mars 2025</a:t>
            </a:r>
          </a:p>
        </p:txBody>
      </p:sp>
      <p:sp>
        <p:nvSpPr>
          <p:cNvPr id="9" name="ZoneTexte 8">
            <a:extLst>
              <a:ext uri="{FF2B5EF4-FFF2-40B4-BE49-F238E27FC236}">
                <a16:creationId xmlns:a16="http://schemas.microsoft.com/office/drawing/2014/main" id="{C464CB43-D10D-89B6-5697-89F9174C892C}"/>
              </a:ext>
            </a:extLst>
          </p:cNvPr>
          <p:cNvSpPr txBox="1"/>
          <p:nvPr/>
        </p:nvSpPr>
        <p:spPr>
          <a:xfrm>
            <a:off x="280665" y="2679216"/>
            <a:ext cx="2448272" cy="523220"/>
          </a:xfrm>
          <a:prstGeom prst="rect">
            <a:avLst/>
          </a:prstGeom>
          <a:noFill/>
        </p:spPr>
        <p:txBody>
          <a:bodyPr wrap="square" rtlCol="0">
            <a:spAutoFit/>
          </a:bodyPr>
          <a:lstStyle/>
          <a:p>
            <a:r>
              <a:rPr lang="fr-CA" sz="1400" b="1" dirty="0">
                <a:solidFill>
                  <a:schemeClr val="bg1"/>
                </a:solidFill>
              </a:rPr>
              <a:t>Groupe : </a:t>
            </a:r>
          </a:p>
          <a:p>
            <a:r>
              <a:rPr lang="fr-CA" sz="1400" dirty="0">
                <a:solidFill>
                  <a:schemeClr val="bg1"/>
                </a:solidFill>
              </a:rPr>
              <a:t>Cols blancs</a:t>
            </a:r>
          </a:p>
        </p:txBody>
      </p:sp>
      <p:sp>
        <p:nvSpPr>
          <p:cNvPr id="10" name="ZoneTexte 9">
            <a:extLst>
              <a:ext uri="{FF2B5EF4-FFF2-40B4-BE49-F238E27FC236}">
                <a16:creationId xmlns:a16="http://schemas.microsoft.com/office/drawing/2014/main" id="{D84CEE24-4365-B5B5-486E-DBA3F5E2A26D}"/>
              </a:ext>
            </a:extLst>
          </p:cNvPr>
          <p:cNvSpPr txBox="1"/>
          <p:nvPr/>
        </p:nvSpPr>
        <p:spPr>
          <a:xfrm>
            <a:off x="280665" y="3338267"/>
            <a:ext cx="2520280" cy="523220"/>
          </a:xfrm>
          <a:prstGeom prst="rect">
            <a:avLst/>
          </a:prstGeom>
          <a:noFill/>
        </p:spPr>
        <p:txBody>
          <a:bodyPr wrap="square" rtlCol="0">
            <a:spAutoFit/>
          </a:bodyPr>
          <a:lstStyle/>
          <a:p>
            <a:r>
              <a:rPr lang="fr-CA" sz="1400" b="1" dirty="0">
                <a:solidFill>
                  <a:schemeClr val="bg1"/>
                </a:solidFill>
              </a:rPr>
              <a:t>Type d’engagement : </a:t>
            </a:r>
          </a:p>
          <a:p>
            <a:r>
              <a:rPr lang="fr-CA" sz="1400" dirty="0">
                <a:solidFill>
                  <a:schemeClr val="bg1"/>
                </a:solidFill>
              </a:rPr>
              <a:t>Régulier temps complet</a:t>
            </a:r>
          </a:p>
        </p:txBody>
      </p:sp>
      <p:sp>
        <p:nvSpPr>
          <p:cNvPr id="11" name="ZoneTexte 10">
            <a:extLst>
              <a:ext uri="{FF2B5EF4-FFF2-40B4-BE49-F238E27FC236}">
                <a16:creationId xmlns:a16="http://schemas.microsoft.com/office/drawing/2014/main" id="{B1F2451B-44A1-7304-8A73-E5E9DC28F455}"/>
              </a:ext>
            </a:extLst>
          </p:cNvPr>
          <p:cNvSpPr txBox="1"/>
          <p:nvPr/>
        </p:nvSpPr>
        <p:spPr>
          <a:xfrm>
            <a:off x="287028" y="3958074"/>
            <a:ext cx="2520280" cy="523220"/>
          </a:xfrm>
          <a:prstGeom prst="rect">
            <a:avLst/>
          </a:prstGeom>
          <a:noFill/>
        </p:spPr>
        <p:txBody>
          <a:bodyPr wrap="square" rtlCol="0">
            <a:spAutoFit/>
          </a:bodyPr>
          <a:lstStyle/>
          <a:p>
            <a:r>
              <a:rPr lang="fr-CA" sz="1400" b="1" dirty="0">
                <a:solidFill>
                  <a:schemeClr val="bg1"/>
                </a:solidFill>
              </a:rPr>
              <a:t>Service : </a:t>
            </a:r>
          </a:p>
          <a:p>
            <a:r>
              <a:rPr lang="fr-CA" sz="1400" b="0" dirty="0">
                <a:solidFill>
                  <a:schemeClr val="bg1"/>
                </a:solidFill>
              </a:rPr>
              <a:t>Travaux publics</a:t>
            </a:r>
          </a:p>
        </p:txBody>
      </p:sp>
      <p:sp>
        <p:nvSpPr>
          <p:cNvPr id="16" name="ZoneTexte 15">
            <a:extLst>
              <a:ext uri="{FF2B5EF4-FFF2-40B4-BE49-F238E27FC236}">
                <a16:creationId xmlns:a16="http://schemas.microsoft.com/office/drawing/2014/main" id="{830C0C63-1D8E-84F6-758A-1DB95E285B36}"/>
              </a:ext>
            </a:extLst>
          </p:cNvPr>
          <p:cNvSpPr txBox="1"/>
          <p:nvPr/>
        </p:nvSpPr>
        <p:spPr>
          <a:xfrm>
            <a:off x="3382144" y="582884"/>
            <a:ext cx="4286124" cy="338554"/>
          </a:xfrm>
          <a:prstGeom prst="rect">
            <a:avLst/>
          </a:prstGeom>
          <a:noFill/>
        </p:spPr>
        <p:txBody>
          <a:bodyPr wrap="square" rtlCol="0">
            <a:spAutoFit/>
          </a:bodyPr>
          <a:lstStyle/>
          <a:p>
            <a:r>
              <a:rPr lang="fr-CA" sz="1600" b="1" dirty="0">
                <a:solidFill>
                  <a:srgbClr val="3B6DB4"/>
                </a:solidFill>
              </a:rPr>
              <a:t>Sommaire du poste </a:t>
            </a:r>
          </a:p>
        </p:txBody>
      </p:sp>
    </p:spTree>
    <p:extLst>
      <p:ext uri="{BB962C8B-B14F-4D97-AF65-F5344CB8AC3E}">
        <p14:creationId xmlns:p14="http://schemas.microsoft.com/office/powerpoint/2010/main" val="4263856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id="{852B5E41-BDBE-3CBC-E6EC-FDC2F669A340}"/>
              </a:ext>
            </a:extLst>
          </p:cNvPr>
          <p:cNvSpPr txBox="1"/>
          <p:nvPr/>
        </p:nvSpPr>
        <p:spPr>
          <a:xfrm>
            <a:off x="1746583" y="1047520"/>
            <a:ext cx="5814609" cy="499047"/>
          </a:xfrm>
          <a:prstGeom prst="rect">
            <a:avLst/>
          </a:prstGeom>
          <a:noFill/>
        </p:spPr>
        <p:txBody>
          <a:bodyPr wrap="square">
            <a:spAutoFit/>
          </a:bodyPr>
          <a:lstStyle/>
          <a:p>
            <a:pPr marL="342900" lvl="0" indent="-342900">
              <a:lnSpc>
                <a:spcPct val="115000"/>
              </a:lnSpc>
              <a:spcAft>
                <a:spcPts val="1000"/>
              </a:spcAft>
              <a:buSzPts val="1000"/>
              <a:buFont typeface="Symbol" panose="05050102010706020507" pitchFamily="18" charset="2"/>
              <a:buChar char=""/>
              <a:tabLst>
                <a:tab pos="457200" algn="l"/>
              </a:tabLst>
            </a:pPr>
            <a:r>
              <a:rPr lang="fr-CA" sz="1200" b="0" i="0" u="none" strike="noStrike" baseline="0" dirty="0">
                <a:solidFill>
                  <a:srgbClr val="4A4A4A"/>
                </a:solidFill>
                <a:latin typeface="Arial" panose="020B0604020202020204" pitchFamily="34" charset="0"/>
              </a:rPr>
              <a:t>Diplôme d’études collégiales (DEC) en Mécanique du bâtiment ou domaine connexe.</a:t>
            </a:r>
            <a:endParaRPr lang="fr-CA"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ZoneTexte 6">
            <a:extLst>
              <a:ext uri="{FF2B5EF4-FFF2-40B4-BE49-F238E27FC236}">
                <a16:creationId xmlns:a16="http://schemas.microsoft.com/office/drawing/2014/main" id="{C1263BF4-7C9E-8F8C-6DA5-39EA065579DF}"/>
              </a:ext>
            </a:extLst>
          </p:cNvPr>
          <p:cNvSpPr txBox="1"/>
          <p:nvPr/>
        </p:nvSpPr>
        <p:spPr>
          <a:xfrm>
            <a:off x="1746584" y="1805647"/>
            <a:ext cx="5814608" cy="499047"/>
          </a:xfrm>
          <a:prstGeom prst="rect">
            <a:avLst/>
          </a:prstGeom>
          <a:noFill/>
        </p:spPr>
        <p:txBody>
          <a:bodyPr wrap="square">
            <a:spAutoFit/>
          </a:bodyPr>
          <a:lstStyle/>
          <a:p>
            <a:pPr marL="342900" lvl="0" indent="-342900">
              <a:lnSpc>
                <a:spcPct val="115000"/>
              </a:lnSpc>
              <a:spcAft>
                <a:spcPts val="1000"/>
              </a:spcAft>
              <a:buSzPts val="1000"/>
              <a:buFont typeface="Symbol" panose="05050102010706020507" pitchFamily="18" charset="2"/>
              <a:buChar char=""/>
              <a:tabLst>
                <a:tab pos="457200" algn="l"/>
              </a:tabLst>
            </a:pPr>
            <a:r>
              <a:rPr lang="fr-CA" sz="1200" b="0" i="0" u="none" strike="noStrike" baseline="0" dirty="0">
                <a:solidFill>
                  <a:srgbClr val="4A4A4A"/>
                </a:solidFill>
                <a:latin typeface="Arial" panose="020B0604020202020204" pitchFamily="34" charset="0"/>
              </a:rPr>
              <a:t>Trois (3) ans d'expériences pertinentes dans la gestion de maintenance assistée par ordinateur (GMAO).</a:t>
            </a:r>
            <a:endParaRPr lang="fr-CA"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 name="ZoneTexte 2">
            <a:extLst>
              <a:ext uri="{FF2B5EF4-FFF2-40B4-BE49-F238E27FC236}">
                <a16:creationId xmlns:a16="http://schemas.microsoft.com/office/drawing/2014/main" id="{7B67DFE0-D2F7-5316-219A-BE637C62184D}"/>
              </a:ext>
            </a:extLst>
          </p:cNvPr>
          <p:cNvSpPr txBox="1"/>
          <p:nvPr/>
        </p:nvSpPr>
        <p:spPr>
          <a:xfrm>
            <a:off x="1721941" y="2573728"/>
            <a:ext cx="5742601" cy="2492990"/>
          </a:xfrm>
          <a:prstGeom prst="rect">
            <a:avLst/>
          </a:prstGeom>
          <a:noFill/>
        </p:spPr>
        <p:txBody>
          <a:bodyPr wrap="square" rtlCol="0">
            <a:spAutoFit/>
          </a:bodyPr>
          <a:lstStyle/>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Permis de conduire, classe 5;</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Attestation de cours de santé et sécurité générale sur les chantiers de construction (carte ASP);</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de niveau intermédiaire des logiciels Word et Excel;</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de niveau intermédiaire du français;</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de niveau avancé des logiciels GMAO;</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des opérations relatives au Service des travaux publics;</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du Code national du bâtiment, des plans et devis, des matériaux et du DAO (dessin assisté par ordinateur);</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approfondies des méthodes de construction, des techniques de dessin, des instruments et des principes de la représentation graphique;</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en matière de gestion d’un inventaire;</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Réussir le niveau d’enquête requis par le poste.</a:t>
            </a:r>
            <a:endParaRPr lang="fr-CA"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30" name="ZoneTexte 29">
            <a:extLst>
              <a:ext uri="{FF2B5EF4-FFF2-40B4-BE49-F238E27FC236}">
                <a16:creationId xmlns:a16="http://schemas.microsoft.com/office/drawing/2014/main" id="{75055C5C-0F1C-56CC-BAB1-2986468E8779}"/>
              </a:ext>
            </a:extLst>
          </p:cNvPr>
          <p:cNvSpPr txBox="1"/>
          <p:nvPr/>
        </p:nvSpPr>
        <p:spPr>
          <a:xfrm>
            <a:off x="1725960" y="681470"/>
            <a:ext cx="3816424" cy="338554"/>
          </a:xfrm>
          <a:prstGeom prst="rect">
            <a:avLst/>
          </a:prstGeom>
          <a:noFill/>
        </p:spPr>
        <p:txBody>
          <a:bodyPr wrap="square" rtlCol="0">
            <a:spAutoFit/>
          </a:bodyPr>
          <a:lstStyle/>
          <a:p>
            <a:r>
              <a:rPr lang="fr-CA" sz="1600" b="1" dirty="0">
                <a:solidFill>
                  <a:srgbClr val="3B6DB4"/>
                </a:solidFill>
              </a:rPr>
              <a:t>Formation</a:t>
            </a:r>
          </a:p>
        </p:txBody>
      </p:sp>
      <p:sp>
        <p:nvSpPr>
          <p:cNvPr id="31" name="ZoneTexte 30">
            <a:extLst>
              <a:ext uri="{FF2B5EF4-FFF2-40B4-BE49-F238E27FC236}">
                <a16:creationId xmlns:a16="http://schemas.microsoft.com/office/drawing/2014/main" id="{30AA9C99-5CDE-C52C-E451-43DA6C9152AD}"/>
              </a:ext>
            </a:extLst>
          </p:cNvPr>
          <p:cNvSpPr txBox="1"/>
          <p:nvPr/>
        </p:nvSpPr>
        <p:spPr>
          <a:xfrm>
            <a:off x="1725960" y="1495902"/>
            <a:ext cx="3816424" cy="338554"/>
          </a:xfrm>
          <a:prstGeom prst="rect">
            <a:avLst/>
          </a:prstGeom>
          <a:noFill/>
        </p:spPr>
        <p:txBody>
          <a:bodyPr wrap="square" rtlCol="0">
            <a:spAutoFit/>
          </a:bodyPr>
          <a:lstStyle/>
          <a:p>
            <a:r>
              <a:rPr lang="fr-CA" sz="1600" b="1" dirty="0">
                <a:solidFill>
                  <a:srgbClr val="3B6DB4"/>
                </a:solidFill>
              </a:rPr>
              <a:t>Expérience pertinente</a:t>
            </a:r>
          </a:p>
        </p:txBody>
      </p:sp>
      <p:sp>
        <p:nvSpPr>
          <p:cNvPr id="33" name="ZoneTexte 32">
            <a:extLst>
              <a:ext uri="{FF2B5EF4-FFF2-40B4-BE49-F238E27FC236}">
                <a16:creationId xmlns:a16="http://schemas.microsoft.com/office/drawing/2014/main" id="{3A7DB50E-BADF-FBAF-4A3D-1D3831CFF6A9}"/>
              </a:ext>
            </a:extLst>
          </p:cNvPr>
          <p:cNvSpPr txBox="1"/>
          <p:nvPr/>
        </p:nvSpPr>
        <p:spPr>
          <a:xfrm>
            <a:off x="1725960" y="2194305"/>
            <a:ext cx="3816424" cy="338554"/>
          </a:xfrm>
          <a:prstGeom prst="rect">
            <a:avLst/>
          </a:prstGeom>
          <a:noFill/>
        </p:spPr>
        <p:txBody>
          <a:bodyPr wrap="square" rtlCol="0">
            <a:spAutoFit/>
          </a:bodyPr>
          <a:lstStyle/>
          <a:p>
            <a:r>
              <a:rPr lang="fr-CA" sz="1600" b="1" dirty="0">
                <a:solidFill>
                  <a:srgbClr val="3B6DB4"/>
                </a:solidFill>
              </a:rPr>
              <a:t>Autres exigences</a:t>
            </a:r>
          </a:p>
        </p:txBody>
      </p:sp>
      <p:sp>
        <p:nvSpPr>
          <p:cNvPr id="36" name="ZoneTexte 35">
            <a:extLst>
              <a:ext uri="{FF2B5EF4-FFF2-40B4-BE49-F238E27FC236}">
                <a16:creationId xmlns:a16="http://schemas.microsoft.com/office/drawing/2014/main" id="{8CE1F4D2-6A50-CA44-5B84-93A38BBD980E}"/>
              </a:ext>
            </a:extLst>
          </p:cNvPr>
          <p:cNvSpPr txBox="1"/>
          <p:nvPr/>
        </p:nvSpPr>
        <p:spPr>
          <a:xfrm>
            <a:off x="1746582" y="5535806"/>
            <a:ext cx="4371865" cy="1138773"/>
          </a:xfrm>
          <a:prstGeom prst="rect">
            <a:avLst/>
          </a:prstGeom>
          <a:noFill/>
        </p:spPr>
        <p:txBody>
          <a:bodyPr wrap="square" rtlCol="0">
            <a:spAutoFit/>
          </a:bodyPr>
          <a:lstStyle/>
          <a:p>
            <a:r>
              <a:rPr lang="fr-CA" sz="1600" b="1" dirty="0">
                <a:solidFill>
                  <a:srgbClr val="3B6DB4"/>
                </a:solidFill>
              </a:rPr>
              <a:t>Atouts</a:t>
            </a:r>
          </a:p>
          <a:p>
            <a:endParaRPr lang="fr-CA" sz="1600" b="1" dirty="0">
              <a:solidFill>
                <a:srgbClr val="3B6DB4"/>
              </a:solidFill>
            </a:endParaRP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Connaissances du milieu municipal;</a:t>
            </a:r>
          </a:p>
          <a:p>
            <a:pPr marL="171450" indent="-171450" algn="l">
              <a:buFont typeface="Arial" panose="020B0604020202020204" pitchFamily="34" charset="0"/>
              <a:buChar char="•"/>
            </a:pPr>
            <a:r>
              <a:rPr lang="fr-CA" sz="1200" b="0" i="0" u="none" strike="noStrike" baseline="0" dirty="0">
                <a:solidFill>
                  <a:srgbClr val="4A4A4A"/>
                </a:solidFill>
                <a:latin typeface="Arial" panose="020B0604020202020204" pitchFamily="34" charset="0"/>
              </a:rPr>
              <a:t>Capacité à synthétiser et à élaborer des documents de présentation.</a:t>
            </a:r>
            <a:endParaRPr lang="fr-CA" sz="1200" b="1" dirty="0">
              <a:solidFill>
                <a:srgbClr val="3B6DB4"/>
              </a:solidFill>
            </a:endParaRPr>
          </a:p>
        </p:txBody>
      </p:sp>
    </p:spTree>
    <p:extLst>
      <p:ext uri="{BB962C8B-B14F-4D97-AF65-F5344CB8AC3E}">
        <p14:creationId xmlns:p14="http://schemas.microsoft.com/office/powerpoint/2010/main" val="4146189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15B8FFEF-BE8F-7E90-0A74-7CDF04D09B64}"/>
              </a:ext>
            </a:extLst>
          </p:cNvPr>
          <p:cNvSpPr txBox="1"/>
          <p:nvPr/>
        </p:nvSpPr>
        <p:spPr>
          <a:xfrm>
            <a:off x="1723964" y="1068760"/>
            <a:ext cx="5787030" cy="646331"/>
          </a:xfrm>
          <a:prstGeom prst="rect">
            <a:avLst/>
          </a:prstGeom>
          <a:noFill/>
        </p:spPr>
        <p:txBody>
          <a:bodyPr wrap="square" rtlCol="0">
            <a:spAutoFit/>
          </a:bodyPr>
          <a:lstStyle/>
          <a:p>
            <a:pPr algn="l"/>
            <a:r>
              <a:rPr lang="fr-CA" sz="1200" b="0" i="0" u="none" strike="noStrike" baseline="0" dirty="0">
                <a:solidFill>
                  <a:srgbClr val="4A4A4A"/>
                </a:solidFill>
                <a:latin typeface="Arial" panose="020B0604020202020204" pitchFamily="34" charset="0"/>
              </a:rPr>
              <a:t>Le salaire est établi selon la classe 10 (provisoire) de la convention collective des employé(e)s de bureau (cols blancs), soit au taux horaire minimal de 38,01 $ et un taux horaire maximal de 43,22 $ (taux 2024).</a:t>
            </a:r>
            <a:endParaRPr lang="fr-CA" sz="1200" b="0" dirty="0">
              <a:solidFill>
                <a:schemeClr val="tx1"/>
              </a:solidFill>
              <a:latin typeface="+mn-lt"/>
            </a:endParaRPr>
          </a:p>
        </p:txBody>
      </p:sp>
      <p:sp>
        <p:nvSpPr>
          <p:cNvPr id="6" name="ZoneTexte 5">
            <a:extLst>
              <a:ext uri="{FF2B5EF4-FFF2-40B4-BE49-F238E27FC236}">
                <a16:creationId xmlns:a16="http://schemas.microsoft.com/office/drawing/2014/main" id="{AE8F99DD-A581-EF5B-EA3B-17C867147B4E}"/>
              </a:ext>
            </a:extLst>
          </p:cNvPr>
          <p:cNvSpPr txBox="1"/>
          <p:nvPr/>
        </p:nvSpPr>
        <p:spPr>
          <a:xfrm>
            <a:off x="1723964" y="2466294"/>
            <a:ext cx="5256584" cy="276999"/>
          </a:xfrm>
          <a:prstGeom prst="rect">
            <a:avLst/>
          </a:prstGeom>
          <a:noFill/>
        </p:spPr>
        <p:txBody>
          <a:bodyPr wrap="square" rtlCol="0">
            <a:spAutoFit/>
          </a:bodyPr>
          <a:lstStyle/>
          <a:p>
            <a:r>
              <a:rPr lang="fr-CA" sz="1200" b="0" dirty="0">
                <a:solidFill>
                  <a:schemeClr val="tx1"/>
                </a:solidFill>
                <a:latin typeface="+mn-lt"/>
              </a:rPr>
              <a:t>Poste à </a:t>
            </a:r>
            <a:r>
              <a:rPr lang="fr-CA" sz="1200" b="1" dirty="0">
                <a:solidFill>
                  <a:schemeClr val="tx1"/>
                </a:solidFill>
                <a:latin typeface="+mn-lt"/>
              </a:rPr>
              <a:t>temps complet</a:t>
            </a:r>
            <a:r>
              <a:rPr lang="fr-CA" sz="1200" b="0" dirty="0">
                <a:solidFill>
                  <a:schemeClr val="tx1"/>
                </a:solidFill>
                <a:latin typeface="+mn-lt"/>
              </a:rPr>
              <a:t>, à raison de </a:t>
            </a:r>
            <a:r>
              <a:rPr lang="fr-CA" sz="1200" b="1" dirty="0">
                <a:solidFill>
                  <a:schemeClr val="tx1"/>
                </a:solidFill>
                <a:latin typeface="+mn-lt"/>
              </a:rPr>
              <a:t>40</a:t>
            </a:r>
            <a:r>
              <a:rPr lang="fr-CA" sz="1200" b="0" dirty="0">
                <a:solidFill>
                  <a:schemeClr val="tx1"/>
                </a:solidFill>
                <a:latin typeface="+mn-lt"/>
              </a:rPr>
              <a:t> heures / semaines. </a:t>
            </a:r>
          </a:p>
        </p:txBody>
      </p:sp>
      <p:sp>
        <p:nvSpPr>
          <p:cNvPr id="33" name="ZoneTexte 32">
            <a:extLst>
              <a:ext uri="{FF2B5EF4-FFF2-40B4-BE49-F238E27FC236}">
                <a16:creationId xmlns:a16="http://schemas.microsoft.com/office/drawing/2014/main" id="{3A7DB50E-BADF-FBAF-4A3D-1D3831CFF6A9}"/>
              </a:ext>
            </a:extLst>
          </p:cNvPr>
          <p:cNvSpPr txBox="1"/>
          <p:nvPr/>
        </p:nvSpPr>
        <p:spPr>
          <a:xfrm>
            <a:off x="1723964" y="2099197"/>
            <a:ext cx="3816424" cy="338554"/>
          </a:xfrm>
          <a:prstGeom prst="rect">
            <a:avLst/>
          </a:prstGeom>
          <a:noFill/>
        </p:spPr>
        <p:txBody>
          <a:bodyPr wrap="square" rtlCol="0">
            <a:spAutoFit/>
          </a:bodyPr>
          <a:lstStyle/>
          <a:p>
            <a:r>
              <a:rPr lang="fr-CA" sz="1600" b="1" dirty="0">
                <a:solidFill>
                  <a:srgbClr val="3B6DB4"/>
                </a:solidFill>
              </a:rPr>
              <a:t>Horaire</a:t>
            </a:r>
          </a:p>
        </p:txBody>
      </p:sp>
      <p:sp>
        <p:nvSpPr>
          <p:cNvPr id="30" name="ZoneTexte 29">
            <a:extLst>
              <a:ext uri="{FF2B5EF4-FFF2-40B4-BE49-F238E27FC236}">
                <a16:creationId xmlns:a16="http://schemas.microsoft.com/office/drawing/2014/main" id="{75055C5C-0F1C-56CC-BAB1-2986468E8779}"/>
              </a:ext>
            </a:extLst>
          </p:cNvPr>
          <p:cNvSpPr txBox="1"/>
          <p:nvPr/>
        </p:nvSpPr>
        <p:spPr>
          <a:xfrm>
            <a:off x="1725960" y="681470"/>
            <a:ext cx="3816424" cy="338554"/>
          </a:xfrm>
          <a:prstGeom prst="rect">
            <a:avLst/>
          </a:prstGeom>
          <a:noFill/>
        </p:spPr>
        <p:txBody>
          <a:bodyPr wrap="square" rtlCol="0">
            <a:spAutoFit/>
          </a:bodyPr>
          <a:lstStyle/>
          <a:p>
            <a:r>
              <a:rPr lang="fr-CA" sz="1600" b="1" dirty="0">
                <a:solidFill>
                  <a:srgbClr val="3B6DB4"/>
                </a:solidFill>
              </a:rPr>
              <a:t>Salaire</a:t>
            </a:r>
          </a:p>
        </p:txBody>
      </p:sp>
    </p:spTree>
    <p:extLst>
      <p:ext uri="{BB962C8B-B14F-4D97-AF65-F5344CB8AC3E}">
        <p14:creationId xmlns:p14="http://schemas.microsoft.com/office/powerpoint/2010/main" val="1139177246"/>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que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visNomination_VF.potx" id="{E298CFE2-94BF-43A8-8745-5AF972A64112}" vid="{0E1BBE0C-2CA8-4484-9713-6438ED542F9B}"/>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Modèle_Affichage</Template>
  <TotalTime>161</TotalTime>
  <Words>472</Words>
  <Application>Microsoft Office PowerPoint</Application>
  <PresentationFormat>Personnalisé</PresentationFormat>
  <Paragraphs>62</Paragraphs>
  <Slides>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3</vt:i4>
      </vt:variant>
    </vt:vector>
  </HeadingPairs>
  <TitlesOfParts>
    <vt:vector size="7" baseType="lpstr">
      <vt:lpstr>Arial</vt:lpstr>
      <vt:lpstr>Calibri</vt:lpstr>
      <vt:lpstr>Symbol</vt:lpstr>
      <vt:lpstr>Thème Office</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Perron, Mélanie</dc:creator>
  <cp:lastModifiedBy>Benoit, Manon</cp:lastModifiedBy>
  <cp:revision>17</cp:revision>
  <cp:lastPrinted>2022-10-26T19:36:13Z</cp:lastPrinted>
  <dcterms:created xsi:type="dcterms:W3CDTF">2022-10-26T18:00:26Z</dcterms:created>
  <dcterms:modified xsi:type="dcterms:W3CDTF">2025-03-01T18:33:33Z</dcterms:modified>
</cp:coreProperties>
</file>